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8" r:id="rId5"/>
    <p:sldId id="270" r:id="rId6"/>
    <p:sldId id="271" r:id="rId7"/>
    <p:sldId id="259" r:id="rId8"/>
    <p:sldId id="260" r:id="rId9"/>
    <p:sldId id="261" r:id="rId10"/>
    <p:sldId id="264" r:id="rId11"/>
    <p:sldId id="265" r:id="rId12"/>
    <p:sldId id="266" r:id="rId13"/>
    <p:sldId id="267" r:id="rId14"/>
    <p:sldId id="269" r:id="rId15"/>
    <p:sldId id="272"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0" d="100"/>
          <a:sy n="60" d="100"/>
        </p:scale>
        <p:origin x="10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3/14/2024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paris@mclennan.edu" TargetMode="External"/><Relationship Id="rId2" Type="http://schemas.openxmlformats.org/officeDocument/2006/relationships/hyperlink" Target="mailto:mcanham@mclennan.edu"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www.mclennan.edu/professional-and-organizational-development/pdforms.html" TargetMode="External"/><Relationship Id="rId2" Type="http://schemas.openxmlformats.org/officeDocument/2006/relationships/hyperlink" Target="https://www.mclennan.edu/professional-and-organizational-development/committees.html" TargetMode="External"/><Relationship Id="rId1" Type="http://schemas.openxmlformats.org/officeDocument/2006/relationships/slideLayout" Target="../slideLayouts/slideLayout2.xml"/><Relationship Id="rId5" Type="http://schemas.openxmlformats.org/officeDocument/2006/relationships/hyperlink" Target="https://www.mclennan.edu/employees/policy-manual/docs/D-III-B.pdf" TargetMode="External"/><Relationship Id="rId4" Type="http://schemas.openxmlformats.org/officeDocument/2006/relationships/hyperlink" Target="https://www.gsa.gov/travel/plan-book/per-diem-rat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mclennan.edu/professional-and-organizational-development/committee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canham@mclennan.edu" TargetMode="External"/><Relationship Id="rId2" Type="http://schemas.openxmlformats.org/officeDocument/2006/relationships/hyperlink" Target="http://www.mclennan.edu/professional-and-organizational-development/pdform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gsa.gov/travel/plan-book/per-diem-rat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Professional Development</a:t>
            </a:r>
          </a:p>
        </p:txBody>
      </p:sp>
      <p:sp>
        <p:nvSpPr>
          <p:cNvPr id="3" name="Subtitle 2"/>
          <p:cNvSpPr>
            <a:spLocks noGrp="1"/>
          </p:cNvSpPr>
          <p:nvPr>
            <p:ph type="subTitle" idx="1"/>
          </p:nvPr>
        </p:nvSpPr>
        <p:spPr/>
        <p:txBody>
          <a:bodyPr>
            <a:normAutofit/>
          </a:bodyPr>
          <a:lstStyle/>
          <a:p>
            <a:r>
              <a:rPr lang="en-US" sz="4000" dirty="0"/>
              <a:t>PD Funding Requests</a:t>
            </a:r>
          </a:p>
        </p:txBody>
      </p:sp>
    </p:spTree>
    <p:extLst>
      <p:ext uri="{BB962C8B-B14F-4D97-AF65-F5344CB8AC3E}">
        <p14:creationId xmlns:p14="http://schemas.microsoft.com/office/powerpoint/2010/main" val="1196290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Travel Form</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a:t>Complete the top section of the form </a:t>
            </a:r>
          </a:p>
          <a:p>
            <a:pPr>
              <a:buFont typeface="Wingdings" panose="05000000000000000000" pitchFamily="2" charset="2"/>
              <a:buChar char="Ø"/>
            </a:pPr>
            <a:r>
              <a:rPr lang="en-US" dirty="0"/>
              <a:t>Gather all signatures</a:t>
            </a:r>
          </a:p>
          <a:p>
            <a:pPr>
              <a:buFont typeface="Wingdings" panose="05000000000000000000" pitchFamily="2" charset="2"/>
              <a:buChar char="Ø"/>
            </a:pPr>
            <a:r>
              <a:rPr lang="en-US" dirty="0"/>
              <a:t>Turn form into PD Office</a:t>
            </a:r>
          </a:p>
          <a:p>
            <a:pPr>
              <a:buFont typeface="Wingdings" panose="05000000000000000000" pitchFamily="2" charset="2"/>
              <a:buChar char="Ø"/>
            </a:pPr>
            <a:r>
              <a:rPr lang="en-US" dirty="0"/>
              <a:t>The PD Office will sign, add the approved amounts, and submit to the business office. PD is only able to pay the line item amounts approved by the PD Committee. </a:t>
            </a:r>
          </a:p>
          <a:p>
            <a:pPr>
              <a:buFont typeface="Wingdings" panose="05000000000000000000" pitchFamily="2" charset="2"/>
              <a:buChar char="Ø"/>
            </a:pPr>
            <a:r>
              <a:rPr lang="en-US" dirty="0">
                <a:solidFill>
                  <a:schemeClr val="tx1"/>
                </a:solidFill>
              </a:rPr>
              <a:t>Travel forms must be on file with the business office </a:t>
            </a:r>
            <a:r>
              <a:rPr lang="en-US" b="1" dirty="0">
                <a:solidFill>
                  <a:srgbClr val="C00000"/>
                </a:solidFill>
              </a:rPr>
              <a:t>BEFORE you travel</a:t>
            </a:r>
            <a:r>
              <a:rPr lang="en-US" dirty="0">
                <a:solidFill>
                  <a:schemeClr val="tx1"/>
                </a:solidFill>
              </a:rPr>
              <a:t>. </a:t>
            </a:r>
          </a:p>
          <a:p>
            <a:endParaRPr lang="en-US" dirty="0"/>
          </a:p>
        </p:txBody>
      </p:sp>
    </p:spTree>
    <p:extLst>
      <p:ext uri="{BB962C8B-B14F-4D97-AF65-F5344CB8AC3E}">
        <p14:creationId xmlns:p14="http://schemas.microsoft.com/office/powerpoint/2010/main" val="360496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re is a screen shot of the top of the Travel Form that has been filled in as an example. " title="Travel Approval/Reimbursement Request"/>
          <p:cNvPicPr>
            <a:picLocks noChangeAspect="1"/>
          </p:cNvPicPr>
          <p:nvPr/>
        </p:nvPicPr>
        <p:blipFill>
          <a:blip r:embed="rId2"/>
          <a:stretch>
            <a:fillRect/>
          </a:stretch>
        </p:blipFill>
        <p:spPr>
          <a:xfrm>
            <a:off x="442123" y="123363"/>
            <a:ext cx="11307753" cy="6611273"/>
          </a:xfrm>
          <a:prstGeom prst="rect">
            <a:avLst/>
          </a:prstGeom>
        </p:spPr>
      </p:pic>
    </p:spTree>
    <p:extLst>
      <p:ext uri="{BB962C8B-B14F-4D97-AF65-F5344CB8AC3E}">
        <p14:creationId xmlns:p14="http://schemas.microsoft.com/office/powerpoint/2010/main" val="426190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re is a screen shot of the Expenses portion of the Travel Form. The estimated amounts filled in here should matche what was approved for PD Funding. " title="Travel Form Expenses"/>
          <p:cNvPicPr>
            <a:picLocks noChangeAspect="1"/>
          </p:cNvPicPr>
          <p:nvPr/>
        </p:nvPicPr>
        <p:blipFill>
          <a:blip r:embed="rId2"/>
          <a:stretch>
            <a:fillRect/>
          </a:stretch>
        </p:blipFill>
        <p:spPr>
          <a:xfrm>
            <a:off x="589781" y="1385602"/>
            <a:ext cx="11012437" cy="4086795"/>
          </a:xfrm>
          <a:prstGeom prst="rect">
            <a:avLst/>
          </a:prstGeom>
        </p:spPr>
      </p:pic>
      <p:sp>
        <p:nvSpPr>
          <p:cNvPr id="3" name="Right Arrow 2"/>
          <p:cNvSpPr/>
          <p:nvPr/>
        </p:nvSpPr>
        <p:spPr>
          <a:xfrm rot="7074488">
            <a:off x="6596755" y="1121880"/>
            <a:ext cx="1038203" cy="527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456516" y="739270"/>
            <a:ext cx="4339244" cy="646331"/>
          </a:xfrm>
          <a:prstGeom prst="rect">
            <a:avLst/>
          </a:prstGeom>
          <a:noFill/>
        </p:spPr>
        <p:txBody>
          <a:bodyPr wrap="square" rtlCol="0">
            <a:spAutoFit/>
          </a:bodyPr>
          <a:lstStyle/>
          <a:p>
            <a:r>
              <a:rPr lang="en-US" b="1" dirty="0">
                <a:solidFill>
                  <a:srgbClr val="CC66FF"/>
                </a:solidFill>
              </a:rPr>
              <a:t>These amounts must match the amounts on the PD Funding Application. </a:t>
            </a:r>
          </a:p>
        </p:txBody>
      </p:sp>
      <p:sp>
        <p:nvSpPr>
          <p:cNvPr id="5" name="TextBox 4"/>
          <p:cNvSpPr txBox="1"/>
          <p:nvPr/>
        </p:nvSpPr>
        <p:spPr>
          <a:xfrm>
            <a:off x="750915" y="5685232"/>
            <a:ext cx="10690168" cy="369332"/>
          </a:xfrm>
          <a:prstGeom prst="rect">
            <a:avLst/>
          </a:prstGeom>
          <a:noFill/>
        </p:spPr>
        <p:txBody>
          <a:bodyPr wrap="square" rtlCol="0">
            <a:spAutoFit/>
          </a:bodyPr>
          <a:lstStyle/>
          <a:p>
            <a:r>
              <a:rPr lang="en-US" dirty="0">
                <a:solidFill>
                  <a:srgbClr val="FF0000"/>
                </a:solidFill>
              </a:rPr>
              <a:t>PD will pay UP TO the amounts approved by the PD Committee, </a:t>
            </a:r>
            <a:r>
              <a:rPr lang="en-US" b="1" u="sng" dirty="0">
                <a:solidFill>
                  <a:srgbClr val="FF0000"/>
                </a:solidFill>
              </a:rPr>
              <a:t>PER LINE ITEM</a:t>
            </a:r>
            <a:r>
              <a:rPr lang="en-US" dirty="0">
                <a:solidFill>
                  <a:srgbClr val="FF0000"/>
                </a:solidFill>
              </a:rPr>
              <a:t>. </a:t>
            </a:r>
          </a:p>
        </p:txBody>
      </p:sp>
    </p:spTree>
    <p:extLst>
      <p:ext uri="{BB962C8B-B14F-4D97-AF65-F5344CB8AC3E}">
        <p14:creationId xmlns:p14="http://schemas.microsoft.com/office/powerpoint/2010/main" val="491126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You’re Back</a:t>
            </a:r>
          </a:p>
        </p:txBody>
      </p:sp>
      <p:sp>
        <p:nvSpPr>
          <p:cNvPr id="3" name="Content Placeholder 2"/>
          <p:cNvSpPr>
            <a:spLocks noGrp="1"/>
          </p:cNvSpPr>
          <p:nvPr>
            <p:ph idx="1"/>
          </p:nvPr>
        </p:nvSpPr>
        <p:spPr>
          <a:xfrm>
            <a:off x="1295401" y="2556932"/>
            <a:ext cx="9601196" cy="3660988"/>
          </a:xfrm>
        </p:spPr>
        <p:txBody>
          <a:bodyPr>
            <a:normAutofit fontScale="92500" lnSpcReduction="20000"/>
          </a:bodyPr>
          <a:lstStyle/>
          <a:p>
            <a:pPr>
              <a:buFont typeface="Wingdings" panose="05000000000000000000" pitchFamily="2" charset="2"/>
              <a:buChar char="Ø"/>
            </a:pPr>
            <a:r>
              <a:rPr lang="en-US" dirty="0"/>
              <a:t>Schedule a time to process your travel form with Mikken </a:t>
            </a:r>
            <a:r>
              <a:rPr lang="en-US" b="1" dirty="0"/>
              <a:t>the week you get back</a:t>
            </a:r>
            <a:r>
              <a:rPr lang="en-US" dirty="0"/>
              <a:t>. </a:t>
            </a:r>
          </a:p>
          <a:p>
            <a:pPr>
              <a:buFont typeface="Wingdings" panose="05000000000000000000" pitchFamily="2" charset="2"/>
              <a:buChar char="Ø"/>
            </a:pPr>
            <a:r>
              <a:rPr lang="en-US" dirty="0"/>
              <a:t>Be sure to keep your </a:t>
            </a:r>
            <a:r>
              <a:rPr lang="en-US" b="1" dirty="0">
                <a:solidFill>
                  <a:srgbClr val="FF6600"/>
                </a:solidFill>
              </a:rPr>
              <a:t>ORIGINAL</a:t>
            </a:r>
            <a:r>
              <a:rPr lang="en-US" dirty="0"/>
              <a:t> receipts!</a:t>
            </a:r>
          </a:p>
          <a:p>
            <a:pPr>
              <a:buFont typeface="Wingdings" panose="05000000000000000000" pitchFamily="2" charset="2"/>
              <a:buChar char="Ø"/>
            </a:pPr>
            <a:r>
              <a:rPr lang="en-US" dirty="0"/>
              <a:t>Receipts must show the item(s) purchases, amount paid, method of payment, and “Paid” status. </a:t>
            </a:r>
          </a:p>
          <a:p>
            <a:pPr>
              <a:buFont typeface="Wingdings" panose="05000000000000000000" pitchFamily="2" charset="2"/>
              <a:buChar char="Ø"/>
            </a:pPr>
            <a:r>
              <a:rPr lang="en-US" dirty="0"/>
              <a:t>Any/all purchase made with a P-Card will be paid directly by submitting the P-card statement and original receipts to Mikken. </a:t>
            </a:r>
          </a:p>
          <a:p>
            <a:pPr>
              <a:buFont typeface="Wingdings" panose="05000000000000000000" pitchFamily="2" charset="2"/>
              <a:buChar char="Ø"/>
            </a:pPr>
            <a:r>
              <a:rPr lang="en-US" dirty="0"/>
              <a:t>Payment made with a personal card will be reimbursed with a check issued by the business office and mailed to the recipient. </a:t>
            </a:r>
          </a:p>
          <a:p>
            <a:pPr>
              <a:buFont typeface="Wingdings" panose="05000000000000000000" pitchFamily="2" charset="2"/>
              <a:buChar char="Ø"/>
            </a:pPr>
            <a:r>
              <a:rPr lang="en-US" dirty="0">
                <a:solidFill>
                  <a:srgbClr val="FF0000"/>
                </a:solidFill>
              </a:rPr>
              <a:t>PD will pay up to, not more than, the amounts approved by the PD Committee. This is </a:t>
            </a:r>
            <a:r>
              <a:rPr lang="en-US" b="1" u="sng" dirty="0">
                <a:solidFill>
                  <a:srgbClr val="FF0000"/>
                </a:solidFill>
              </a:rPr>
              <a:t>PER LINE ITEM</a:t>
            </a:r>
            <a:r>
              <a:rPr lang="en-US" dirty="0">
                <a:solidFill>
                  <a:srgbClr val="FF0000"/>
                </a:solidFill>
              </a:rPr>
              <a:t>. </a:t>
            </a:r>
            <a:r>
              <a:rPr lang="en-US" dirty="0"/>
              <a:t> </a:t>
            </a:r>
          </a:p>
          <a:p>
            <a:endParaRPr lang="en-US" dirty="0"/>
          </a:p>
        </p:txBody>
      </p:sp>
    </p:spTree>
    <p:extLst>
      <p:ext uri="{BB962C8B-B14F-4D97-AF65-F5344CB8AC3E}">
        <p14:creationId xmlns:p14="http://schemas.microsoft.com/office/powerpoint/2010/main" val="1300604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rot="12122251">
            <a:off x="8259299" y="2289634"/>
            <a:ext cx="1038203" cy="527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Mikken will complete this portion of the form with you and enter the P-Card and Cash/Persoanl Card charges. The bottom of the form is used only when reimburing the employee personally for cash or personal card purchases. " title="Travel Form P-Card and Persoanl Charges"/>
          <p:cNvPicPr>
            <a:picLocks noChangeAspect="1"/>
          </p:cNvPicPr>
          <p:nvPr/>
        </p:nvPicPr>
        <p:blipFill>
          <a:blip r:embed="rId2"/>
          <a:stretch>
            <a:fillRect/>
          </a:stretch>
        </p:blipFill>
        <p:spPr>
          <a:xfrm>
            <a:off x="1233000" y="869209"/>
            <a:ext cx="6982799" cy="4820323"/>
          </a:xfrm>
          <a:prstGeom prst="rect">
            <a:avLst/>
          </a:prstGeom>
        </p:spPr>
      </p:pic>
      <p:sp>
        <p:nvSpPr>
          <p:cNvPr id="14" name="Right Arrow 13"/>
          <p:cNvSpPr/>
          <p:nvPr/>
        </p:nvSpPr>
        <p:spPr>
          <a:xfrm rot="9493323">
            <a:off x="8277756" y="3952402"/>
            <a:ext cx="1038203" cy="527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778400" y="2949080"/>
            <a:ext cx="2307174" cy="923330"/>
          </a:xfrm>
          <a:prstGeom prst="rect">
            <a:avLst/>
          </a:prstGeom>
          <a:noFill/>
        </p:spPr>
        <p:txBody>
          <a:bodyPr wrap="square" rtlCol="0">
            <a:spAutoFit/>
          </a:bodyPr>
          <a:lstStyle/>
          <a:p>
            <a:r>
              <a:rPr lang="en-US" b="1" dirty="0">
                <a:solidFill>
                  <a:srgbClr val="CC66FF"/>
                </a:solidFill>
              </a:rPr>
              <a:t>Mikken will complete these sections with you. </a:t>
            </a:r>
          </a:p>
        </p:txBody>
      </p:sp>
      <p:sp>
        <p:nvSpPr>
          <p:cNvPr id="16" name="Oval 15"/>
          <p:cNvSpPr/>
          <p:nvPr/>
        </p:nvSpPr>
        <p:spPr>
          <a:xfrm>
            <a:off x="5334069" y="432261"/>
            <a:ext cx="2809702" cy="3163150"/>
          </a:xfrm>
          <a:prstGeom prst="ellipse">
            <a:avLst/>
          </a:prstGeom>
          <a:noFill/>
          <a:ln w="1905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596044" y="3798916"/>
            <a:ext cx="6547727" cy="1147157"/>
          </a:xfrm>
          <a:prstGeom prst="ellipse">
            <a:avLst/>
          </a:prstGeom>
          <a:noFill/>
          <a:ln w="1905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145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 Follow-Up Form</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A PD Follow-Up Form will be included in your awards email from the PD Committee Chair. </a:t>
            </a:r>
          </a:p>
          <a:p>
            <a:pPr>
              <a:buFont typeface="Wingdings" panose="05000000000000000000" pitchFamily="2" charset="2"/>
              <a:buChar char="Ø"/>
            </a:pPr>
            <a:r>
              <a:rPr lang="en-US" dirty="0"/>
              <a:t>Provide a summary of your experience including what knowledge was gained by the experience. </a:t>
            </a:r>
          </a:p>
          <a:p>
            <a:pPr>
              <a:buFont typeface="Wingdings" panose="05000000000000000000" pitchFamily="2" charset="2"/>
              <a:buChar char="Ø"/>
            </a:pPr>
            <a:r>
              <a:rPr lang="en-US" dirty="0"/>
              <a:t>By accepting PD Funding you are agreeing to present your findings, if requested, at PD Day, a PD Class, or a Department Meeting.</a:t>
            </a:r>
          </a:p>
          <a:p>
            <a:pPr>
              <a:buFont typeface="Wingdings" panose="05000000000000000000" pitchFamily="2" charset="2"/>
              <a:buChar char="Ø"/>
            </a:pPr>
            <a:r>
              <a:rPr lang="en-US" dirty="0"/>
              <a:t>Submit your summary to Mikken the week you return. </a:t>
            </a:r>
          </a:p>
        </p:txBody>
      </p:sp>
    </p:spTree>
    <p:extLst>
      <p:ext uri="{BB962C8B-B14F-4D97-AF65-F5344CB8AC3E}">
        <p14:creationId xmlns:p14="http://schemas.microsoft.com/office/powerpoint/2010/main" val="1573955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Questions? </a:t>
            </a:r>
          </a:p>
        </p:txBody>
      </p:sp>
      <p:sp>
        <p:nvSpPr>
          <p:cNvPr id="3" name="Content Placeholder 2"/>
          <p:cNvSpPr>
            <a:spLocks noGrp="1"/>
          </p:cNvSpPr>
          <p:nvPr>
            <p:ph idx="1"/>
          </p:nvPr>
        </p:nvSpPr>
        <p:spPr>
          <a:xfrm>
            <a:off x="1295401" y="2556931"/>
            <a:ext cx="9601196" cy="3669301"/>
          </a:xfrm>
        </p:spPr>
        <p:txBody>
          <a:bodyPr>
            <a:normAutofit fontScale="92500" lnSpcReduction="20000"/>
          </a:bodyPr>
          <a:lstStyle/>
          <a:p>
            <a:pPr>
              <a:buFont typeface="Wingdings" panose="05000000000000000000" pitchFamily="2" charset="2"/>
              <a:buChar char="Ø"/>
            </a:pPr>
            <a:r>
              <a:rPr lang="en-US" dirty="0"/>
              <a:t>Professional and Organizational Development  </a:t>
            </a:r>
          </a:p>
          <a:p>
            <a:pPr marL="0" indent="0">
              <a:buNone/>
            </a:pPr>
            <a:r>
              <a:rPr lang="en-US" dirty="0"/>
              <a:t>	</a:t>
            </a:r>
            <a:r>
              <a:rPr lang="en-US" sz="2000" dirty="0"/>
              <a:t>Mikken Canham </a:t>
            </a:r>
          </a:p>
          <a:p>
            <a:pPr marL="0" indent="0">
              <a:buNone/>
            </a:pPr>
            <a:r>
              <a:rPr lang="en-US" sz="2000" dirty="0"/>
              <a:t>		x8647 </a:t>
            </a:r>
          </a:p>
          <a:p>
            <a:pPr marL="0" indent="0">
              <a:buNone/>
            </a:pPr>
            <a:r>
              <a:rPr lang="en-US" sz="2000" dirty="0"/>
              <a:t>		LTC 218C </a:t>
            </a:r>
          </a:p>
          <a:p>
            <a:pPr marL="0" indent="0">
              <a:buNone/>
            </a:pPr>
            <a:r>
              <a:rPr lang="en-US" sz="2000" dirty="0"/>
              <a:t>		</a:t>
            </a:r>
            <a:r>
              <a:rPr lang="en-US" sz="2000" dirty="0">
                <a:hlinkClick r:id="rId2"/>
              </a:rPr>
              <a:t>mcanham@mclennan.edu</a:t>
            </a:r>
            <a:r>
              <a:rPr lang="en-US" sz="2000" dirty="0"/>
              <a:t> </a:t>
            </a:r>
          </a:p>
          <a:p>
            <a:pPr>
              <a:buFont typeface="Wingdings" panose="05000000000000000000" pitchFamily="2" charset="2"/>
              <a:buChar char="Ø"/>
            </a:pPr>
            <a:r>
              <a:rPr lang="en-US" dirty="0"/>
              <a:t>Business Office </a:t>
            </a:r>
          </a:p>
          <a:p>
            <a:pPr marL="0" indent="0">
              <a:buNone/>
            </a:pPr>
            <a:r>
              <a:rPr lang="en-US" dirty="0"/>
              <a:t>	</a:t>
            </a:r>
            <a:r>
              <a:rPr lang="en-US" sz="2000" dirty="0"/>
              <a:t>Melree Paris </a:t>
            </a:r>
          </a:p>
          <a:p>
            <a:pPr marL="0" indent="0">
              <a:buNone/>
            </a:pPr>
            <a:r>
              <a:rPr lang="en-US" sz="2000" dirty="0"/>
              <a:t>		8671 </a:t>
            </a:r>
          </a:p>
          <a:p>
            <a:pPr marL="0" indent="0">
              <a:buNone/>
            </a:pPr>
            <a:r>
              <a:rPr lang="en-US" sz="2000" dirty="0"/>
              <a:t>		</a:t>
            </a:r>
            <a:r>
              <a:rPr lang="en-US" sz="2000" dirty="0">
                <a:hlinkClick r:id="rId3"/>
              </a:rPr>
              <a:t>mparis@mclennan.edu</a:t>
            </a:r>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1726" y="3365324"/>
            <a:ext cx="269440" cy="28147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6635" y="3717343"/>
            <a:ext cx="269441" cy="28151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6366" y="4107144"/>
            <a:ext cx="289978" cy="28443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4652" y="5282396"/>
            <a:ext cx="255275" cy="26667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4652" y="5665370"/>
            <a:ext cx="281809" cy="276424"/>
          </a:xfrm>
          <a:prstGeom prst="rect">
            <a:avLst/>
          </a:prstGeom>
        </p:spPr>
      </p:pic>
    </p:spTree>
    <p:extLst>
      <p:ext uri="{BB962C8B-B14F-4D97-AF65-F5344CB8AC3E}">
        <p14:creationId xmlns:p14="http://schemas.microsoft.com/office/powerpoint/2010/main" val="2236253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fontScale="92500"/>
          </a:bodyPr>
          <a:lstStyle/>
          <a:p>
            <a:r>
              <a:rPr lang="en-US" dirty="0"/>
              <a:t>Professional Development Committees: </a:t>
            </a:r>
            <a:r>
              <a:rPr lang="en-US" dirty="0">
                <a:hlinkClick r:id="rId2"/>
              </a:rPr>
              <a:t>https://www.mclennan.edu/professional-and-organizational-development/committees.html</a:t>
            </a:r>
            <a:endParaRPr lang="en-US" dirty="0"/>
          </a:p>
          <a:p>
            <a:r>
              <a:rPr lang="en-US" dirty="0"/>
              <a:t>PD Forms: </a:t>
            </a:r>
            <a:r>
              <a:rPr lang="en-US" dirty="0">
                <a:hlinkClick r:id="rId3"/>
              </a:rPr>
              <a:t>https://www.mclennan.edu/professional-and-organizational-development/pdforms.html</a:t>
            </a:r>
            <a:r>
              <a:rPr lang="en-US" dirty="0"/>
              <a:t> </a:t>
            </a:r>
          </a:p>
          <a:p>
            <a:r>
              <a:rPr lang="en-US" dirty="0"/>
              <a:t>U.S. General Services Administration-Per Diem Rates: </a:t>
            </a:r>
            <a:r>
              <a:rPr lang="en-US" dirty="0">
                <a:hlinkClick r:id="rId4"/>
              </a:rPr>
              <a:t>https://www.gsa.gov/travel/plan-book/per-diem-rates</a:t>
            </a:r>
            <a:r>
              <a:rPr lang="en-US" dirty="0"/>
              <a:t> </a:t>
            </a:r>
          </a:p>
          <a:p>
            <a:r>
              <a:rPr lang="en-US" dirty="0"/>
              <a:t>Budget Administration Policy: </a:t>
            </a:r>
            <a:r>
              <a:rPr lang="en-US" dirty="0">
                <a:hlinkClick r:id="rId5"/>
              </a:rPr>
              <a:t>https://www.mclennan.edu/employees/policy-manual/docs/D-III-B.pdf</a:t>
            </a:r>
            <a:r>
              <a:rPr lang="en-US" dirty="0"/>
              <a:t> </a:t>
            </a:r>
          </a:p>
        </p:txBody>
      </p:sp>
    </p:spTree>
    <p:extLst>
      <p:ext uri="{BB962C8B-B14F-4D97-AF65-F5344CB8AC3E}">
        <p14:creationId xmlns:p14="http://schemas.microsoft.com/office/powerpoint/2010/main" val="1840317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PD Committee</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The PD Committee serves to solicit, collect, and evaluate PD Funding Proposals. </a:t>
            </a:r>
          </a:p>
          <a:p>
            <a:pPr>
              <a:buFont typeface="Wingdings" panose="05000000000000000000" pitchFamily="2" charset="2"/>
              <a:buChar char="Ø"/>
            </a:pPr>
            <a:r>
              <a:rPr lang="en-US" dirty="0"/>
              <a:t>Proposals are evaluated to find the benefits to the students and the college.</a:t>
            </a:r>
          </a:p>
          <a:p>
            <a:pPr>
              <a:buFont typeface="Wingdings" panose="05000000000000000000" pitchFamily="2" charset="2"/>
              <a:buChar char="Ø"/>
            </a:pPr>
            <a:r>
              <a:rPr lang="en-US" dirty="0"/>
              <a:t>The Committee follows the Guidelines listed online at: </a:t>
            </a:r>
            <a:r>
              <a:rPr lang="en-US" dirty="0">
                <a:hlinkClick r:id="rId2"/>
              </a:rPr>
              <a:t>https://www.mclennan.edu/professional-and-organizational-development/committees.html</a:t>
            </a:r>
            <a:endParaRPr lang="en-US" dirty="0"/>
          </a:p>
        </p:txBody>
      </p:sp>
    </p:spTree>
    <p:extLst>
      <p:ext uri="{BB962C8B-B14F-4D97-AF65-F5344CB8AC3E}">
        <p14:creationId xmlns:p14="http://schemas.microsoft.com/office/powerpoint/2010/main" val="13579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for Funding</a:t>
            </a:r>
          </a:p>
        </p:txBody>
      </p:sp>
      <p:sp>
        <p:nvSpPr>
          <p:cNvPr id="3" name="Content Placeholder 2"/>
          <p:cNvSpPr>
            <a:spLocks noGrp="1"/>
          </p:cNvSpPr>
          <p:nvPr>
            <p:ph idx="1"/>
          </p:nvPr>
        </p:nvSpPr>
        <p:spPr>
          <a:xfrm>
            <a:off x="1295401" y="2556931"/>
            <a:ext cx="9601196" cy="3561235"/>
          </a:xfrm>
        </p:spPr>
        <p:txBody>
          <a:bodyPr>
            <a:normAutofit lnSpcReduction="10000"/>
          </a:bodyPr>
          <a:lstStyle/>
          <a:p>
            <a:pPr>
              <a:buFont typeface="Wingdings" panose="05000000000000000000" pitchFamily="2" charset="2"/>
              <a:buChar char="Ø"/>
            </a:pPr>
            <a:r>
              <a:rPr lang="en-US" dirty="0"/>
              <a:t>Any full-time regular professional employee may apply for professional development funding. </a:t>
            </a:r>
          </a:p>
          <a:p>
            <a:pPr>
              <a:buFont typeface="Wingdings" panose="05000000000000000000" pitchFamily="2" charset="2"/>
              <a:buChar char="Ø"/>
            </a:pPr>
            <a:r>
              <a:rPr lang="en-US" dirty="0"/>
              <a:t>Visit </a:t>
            </a:r>
            <a:r>
              <a:rPr lang="en-US" dirty="0">
                <a:hlinkClick r:id="rId2"/>
              </a:rPr>
              <a:t>www.mclennan.edu/professional-and-organizational-development/pdforms</a:t>
            </a:r>
            <a:endParaRPr lang="en-US" dirty="0"/>
          </a:p>
          <a:p>
            <a:pPr>
              <a:buFont typeface="Wingdings" panose="05000000000000000000" pitchFamily="2" charset="2"/>
              <a:buChar char="Ø"/>
            </a:pPr>
            <a:r>
              <a:rPr lang="en-US" dirty="0"/>
              <a:t>Download and complete the Professional Employees Professional Development Proposal Form</a:t>
            </a:r>
          </a:p>
          <a:p>
            <a:pPr>
              <a:buFont typeface="Wingdings" panose="05000000000000000000" pitchFamily="2" charset="2"/>
              <a:buChar char="Ø"/>
            </a:pPr>
            <a:r>
              <a:rPr lang="en-US" dirty="0"/>
              <a:t>Submit the PD Proposal Form, any supporting documents, and your PD Plan to Mikken at </a:t>
            </a:r>
            <a:r>
              <a:rPr lang="en-US" dirty="0">
                <a:hlinkClick r:id="rId3"/>
              </a:rPr>
              <a:t>mcanham@mclennan.edu</a:t>
            </a:r>
            <a:r>
              <a:rPr lang="en-US" dirty="0"/>
              <a:t> by the last working Wednesday of the month.</a:t>
            </a:r>
          </a:p>
        </p:txBody>
      </p:sp>
    </p:spTree>
    <p:extLst>
      <p:ext uri="{BB962C8B-B14F-4D97-AF65-F5344CB8AC3E}">
        <p14:creationId xmlns:p14="http://schemas.microsoft.com/office/powerpoint/2010/main" val="100179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the Funding Application</a:t>
            </a:r>
          </a:p>
        </p:txBody>
      </p:sp>
      <p:sp>
        <p:nvSpPr>
          <p:cNvPr id="3" name="Content Placeholder 2"/>
          <p:cNvSpPr>
            <a:spLocks noGrp="1"/>
          </p:cNvSpPr>
          <p:nvPr>
            <p:ph idx="1"/>
          </p:nvPr>
        </p:nvSpPr>
        <p:spPr>
          <a:xfrm>
            <a:off x="1295401" y="2556932"/>
            <a:ext cx="9601196" cy="3203788"/>
          </a:xfrm>
        </p:spPr>
        <p:txBody>
          <a:bodyPr>
            <a:normAutofit/>
          </a:bodyPr>
          <a:lstStyle/>
          <a:p>
            <a:pPr>
              <a:buFont typeface="Wingdings" panose="05000000000000000000" pitchFamily="2" charset="2"/>
              <a:buChar char="Ø"/>
            </a:pPr>
            <a:r>
              <a:rPr lang="en-US" dirty="0"/>
              <a:t>PD Funding Application Tips: </a:t>
            </a:r>
          </a:p>
          <a:p>
            <a:pPr lvl="1">
              <a:buFont typeface="Wingdings" panose="05000000000000000000" pitchFamily="2" charset="2"/>
              <a:buChar char="Ø"/>
            </a:pPr>
            <a:r>
              <a:rPr lang="en-US" dirty="0"/>
              <a:t>Include your travel dates, not only the dates you will be at the event. </a:t>
            </a:r>
          </a:p>
          <a:p>
            <a:pPr lvl="1">
              <a:buFont typeface="Wingdings" panose="05000000000000000000" pitchFamily="2" charset="2"/>
              <a:buChar char="Ø"/>
            </a:pPr>
            <a:r>
              <a:rPr lang="en-US" dirty="0"/>
              <a:t>Get permission from Dr. Benson before using a 3</a:t>
            </a:r>
            <a:r>
              <a:rPr lang="en-US" baseline="30000" dirty="0"/>
              <a:t>rd</a:t>
            </a:r>
            <a:r>
              <a:rPr lang="en-US" dirty="0"/>
              <a:t> party vendor such as Expedia. </a:t>
            </a:r>
          </a:p>
          <a:p>
            <a:pPr lvl="1">
              <a:buFont typeface="Wingdings" panose="05000000000000000000" pitchFamily="2" charset="2"/>
              <a:buChar char="Ø"/>
            </a:pPr>
            <a:r>
              <a:rPr lang="en-US" dirty="0"/>
              <a:t>Us the </a:t>
            </a:r>
            <a:r>
              <a:rPr lang="en-US" dirty="0">
                <a:hlinkClick r:id="rId2"/>
              </a:rPr>
              <a:t>https://www.gsa.gov/travel/plan-book/per-diem-rates</a:t>
            </a:r>
            <a:r>
              <a:rPr lang="en-US" dirty="0"/>
              <a:t> site to check per-diem rates in the city you are traveling to. </a:t>
            </a:r>
          </a:p>
          <a:p>
            <a:pPr lvl="1">
              <a:buFont typeface="Wingdings" panose="05000000000000000000" pitchFamily="2" charset="2"/>
              <a:buChar char="Ø"/>
            </a:pPr>
            <a:r>
              <a:rPr lang="en-US" dirty="0"/>
              <a:t>Include supporting documentation. </a:t>
            </a:r>
          </a:p>
          <a:p>
            <a:pPr lvl="1">
              <a:buFont typeface="Wingdings" panose="05000000000000000000" pitchFamily="2" charset="2"/>
              <a:buChar char="Ø"/>
            </a:pPr>
            <a:r>
              <a:rPr lang="en-US" dirty="0"/>
              <a:t>Read the MCC Travel Procedures listed in the Budget Administration Policy D-III-b.</a:t>
            </a:r>
          </a:p>
        </p:txBody>
      </p:sp>
    </p:spTree>
    <p:extLst>
      <p:ext uri="{BB962C8B-B14F-4D97-AF65-F5344CB8AC3E}">
        <p14:creationId xmlns:p14="http://schemas.microsoft.com/office/powerpoint/2010/main" val="300672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a screen shot of the top of the PD funding application. The form asks for the applicants name, the supervisor's name, the dates of the event, title of event, and amount of the proposal. There is a note on the dates to be sure to include the travel dates as well as the dates of the event. " title="PD Funds Proposal"/>
          <p:cNvPicPr>
            <a:picLocks noChangeAspect="1"/>
          </p:cNvPicPr>
          <p:nvPr/>
        </p:nvPicPr>
        <p:blipFill>
          <a:blip r:embed="rId2"/>
          <a:stretch>
            <a:fillRect/>
          </a:stretch>
        </p:blipFill>
        <p:spPr>
          <a:xfrm>
            <a:off x="904150" y="1557076"/>
            <a:ext cx="10383699" cy="3743847"/>
          </a:xfrm>
          <a:prstGeom prst="rect">
            <a:avLst/>
          </a:prstGeom>
        </p:spPr>
      </p:pic>
      <p:sp>
        <p:nvSpPr>
          <p:cNvPr id="3" name="Right Arrow 2"/>
          <p:cNvSpPr/>
          <p:nvPr/>
        </p:nvSpPr>
        <p:spPr>
          <a:xfrm rot="10800000">
            <a:off x="5863163" y="3488443"/>
            <a:ext cx="1038203" cy="527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040879" y="3428999"/>
            <a:ext cx="3790604" cy="646331"/>
          </a:xfrm>
          <a:prstGeom prst="rect">
            <a:avLst/>
          </a:prstGeom>
          <a:noFill/>
        </p:spPr>
        <p:txBody>
          <a:bodyPr wrap="square" rtlCol="0">
            <a:spAutoFit/>
          </a:bodyPr>
          <a:lstStyle/>
          <a:p>
            <a:r>
              <a:rPr lang="en-US" b="1" dirty="0">
                <a:solidFill>
                  <a:srgbClr val="CC66FF"/>
                </a:solidFill>
              </a:rPr>
              <a:t>Be sure to include your travel dates as well as the dates of the event. </a:t>
            </a:r>
          </a:p>
        </p:txBody>
      </p:sp>
    </p:spTree>
    <p:extLst>
      <p:ext uri="{BB962C8B-B14F-4D97-AF65-F5344CB8AC3E}">
        <p14:creationId xmlns:p14="http://schemas.microsoft.com/office/powerpoint/2010/main" val="1748126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re is a screen shot of the Proposed Expenses section of the application. There is a note beside the Mileage to include a google map showing the mileage. There is a note beside the Meals saying to check the per diem rates for the city you will be in on the gsa.gov web site. " title="Proposed Expenses"/>
          <p:cNvPicPr>
            <a:picLocks noChangeAspect="1"/>
          </p:cNvPicPr>
          <p:nvPr/>
        </p:nvPicPr>
        <p:blipFill>
          <a:blip r:embed="rId2"/>
          <a:stretch>
            <a:fillRect/>
          </a:stretch>
        </p:blipFill>
        <p:spPr>
          <a:xfrm>
            <a:off x="1218519" y="1318918"/>
            <a:ext cx="9754961" cy="4220164"/>
          </a:xfrm>
          <a:prstGeom prst="rect">
            <a:avLst/>
          </a:prstGeom>
        </p:spPr>
      </p:pic>
      <p:sp>
        <p:nvSpPr>
          <p:cNvPr id="3" name="Left Arrow 2"/>
          <p:cNvSpPr/>
          <p:nvPr/>
        </p:nvSpPr>
        <p:spPr>
          <a:xfrm rot="19817978">
            <a:off x="4954386" y="1527644"/>
            <a:ext cx="972590" cy="4904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922872" y="1173007"/>
            <a:ext cx="4613563" cy="369332"/>
          </a:xfrm>
          <a:prstGeom prst="rect">
            <a:avLst/>
          </a:prstGeom>
          <a:noFill/>
        </p:spPr>
        <p:txBody>
          <a:bodyPr wrap="square" rtlCol="0">
            <a:spAutoFit/>
          </a:bodyPr>
          <a:lstStyle/>
          <a:p>
            <a:r>
              <a:rPr lang="en-US" b="1" dirty="0">
                <a:solidFill>
                  <a:srgbClr val="CC66FF"/>
                </a:solidFill>
              </a:rPr>
              <a:t>Include a Google map showing the mileage. </a:t>
            </a:r>
          </a:p>
        </p:txBody>
      </p:sp>
      <p:sp>
        <p:nvSpPr>
          <p:cNvPr id="5" name="Left Arrow 4"/>
          <p:cNvSpPr/>
          <p:nvPr/>
        </p:nvSpPr>
        <p:spPr>
          <a:xfrm rot="7951212">
            <a:off x="1760414" y="3941540"/>
            <a:ext cx="2612750" cy="4904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4449" y="5315351"/>
            <a:ext cx="8432926" cy="923330"/>
          </a:xfrm>
          <a:prstGeom prst="rect">
            <a:avLst/>
          </a:prstGeom>
          <a:noFill/>
        </p:spPr>
        <p:txBody>
          <a:bodyPr wrap="square" rtlCol="0">
            <a:spAutoFit/>
          </a:bodyPr>
          <a:lstStyle/>
          <a:p>
            <a:r>
              <a:rPr lang="en-US" b="1" dirty="0">
                <a:solidFill>
                  <a:srgbClr val="CC66FF"/>
                </a:solidFill>
              </a:rPr>
              <a:t>Be sure to check the per diel rates for the city you will be visiting on the gsa.gov/travel web site and include a screen shot. Note: the amount is per day, not a total for the trip. </a:t>
            </a:r>
          </a:p>
        </p:txBody>
      </p:sp>
    </p:spTree>
    <p:extLst>
      <p:ext uri="{BB962C8B-B14F-4D97-AF65-F5344CB8AC3E}">
        <p14:creationId xmlns:p14="http://schemas.microsoft.com/office/powerpoint/2010/main" val="137250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Mikken will send all applications for approval to the appropriate supervisor, Director/Dean, and Vice President. They are reviewing that the activity is relevant to your position and approving your travel, if applicable. </a:t>
            </a:r>
          </a:p>
          <a:p>
            <a:pPr>
              <a:buFont typeface="Wingdings" panose="05000000000000000000" pitchFamily="2" charset="2"/>
              <a:buChar char="Ø"/>
            </a:pPr>
            <a:r>
              <a:rPr lang="en-US" dirty="0"/>
              <a:t>Supervisors may also make contributions to the funding.</a:t>
            </a:r>
          </a:p>
          <a:p>
            <a:pPr>
              <a:buFont typeface="Wingdings" panose="05000000000000000000" pitchFamily="2" charset="2"/>
              <a:buChar char="Ø"/>
            </a:pPr>
            <a:r>
              <a:rPr lang="en-US" dirty="0"/>
              <a:t>Once approved, the proposal is presented to the PD Committee. </a:t>
            </a:r>
          </a:p>
        </p:txBody>
      </p:sp>
    </p:spTree>
    <p:extLst>
      <p:ext uri="{BB962C8B-B14F-4D97-AF65-F5344CB8AC3E}">
        <p14:creationId xmlns:p14="http://schemas.microsoft.com/office/powerpoint/2010/main" val="1580177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Review</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Applications must be reviewed and approved </a:t>
            </a:r>
            <a:r>
              <a:rPr lang="en-US" b="1" dirty="0">
                <a:solidFill>
                  <a:srgbClr val="CC66FF"/>
                </a:solidFill>
              </a:rPr>
              <a:t>prior to the event and prior to any expenditures being paid </a:t>
            </a:r>
            <a:r>
              <a:rPr lang="en-US" dirty="0"/>
              <a:t>for PD Funding to be applied. </a:t>
            </a:r>
          </a:p>
          <a:p>
            <a:pPr>
              <a:buFont typeface="Wingdings" panose="05000000000000000000" pitchFamily="2" charset="2"/>
              <a:buChar char="Ø"/>
            </a:pPr>
            <a:r>
              <a:rPr lang="en-US" dirty="0"/>
              <a:t>The PD Committee may chose to fully or partially fund or to decline funding for any application. </a:t>
            </a:r>
          </a:p>
          <a:p>
            <a:pPr>
              <a:buFont typeface="Wingdings" panose="05000000000000000000" pitchFamily="2" charset="2"/>
              <a:buChar char="Ø"/>
            </a:pPr>
            <a:r>
              <a:rPr lang="en-US" dirty="0"/>
              <a:t>The PD Committee Chairperson will email the applicant with the funding decision and instructions on what to do next. </a:t>
            </a:r>
          </a:p>
          <a:p>
            <a:endParaRPr lang="en-US" dirty="0"/>
          </a:p>
          <a:p>
            <a:endParaRPr lang="en-US" dirty="0"/>
          </a:p>
          <a:p>
            <a:endParaRPr lang="en-US" dirty="0"/>
          </a:p>
        </p:txBody>
      </p:sp>
    </p:spTree>
    <p:extLst>
      <p:ext uri="{BB962C8B-B14F-4D97-AF65-F5344CB8AC3E}">
        <p14:creationId xmlns:p14="http://schemas.microsoft.com/office/powerpoint/2010/main" val="3952985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Approved for Funding</a:t>
            </a:r>
          </a:p>
        </p:txBody>
      </p:sp>
      <p:sp>
        <p:nvSpPr>
          <p:cNvPr id="3" name="Content Placeholder 2"/>
          <p:cNvSpPr>
            <a:spLocks noGrp="1"/>
          </p:cNvSpPr>
          <p:nvPr>
            <p:ph sz="half" idx="1"/>
          </p:nvPr>
        </p:nvSpPr>
        <p:spPr/>
        <p:txBody>
          <a:bodyPr/>
          <a:lstStyle/>
          <a:p>
            <a:pPr>
              <a:buFont typeface="Wingdings" panose="05000000000000000000" pitchFamily="2" charset="2"/>
              <a:buChar char="Ø"/>
            </a:pPr>
            <a:r>
              <a:rPr lang="en-US" dirty="0"/>
              <a:t>Read and Complete Travel Form </a:t>
            </a:r>
          </a:p>
          <a:p>
            <a:pPr>
              <a:buFont typeface="Wingdings" panose="05000000000000000000" pitchFamily="2" charset="2"/>
              <a:buChar char="Ø"/>
            </a:pPr>
            <a:r>
              <a:rPr lang="en-US" dirty="0"/>
              <a:t>We suggest taking the Travel Forms PD class. </a:t>
            </a:r>
            <a:r>
              <a:rPr lang="en-US" dirty="0">
                <a:sym typeface="Wingdings" panose="05000000000000000000" pitchFamily="2" charset="2"/>
              </a:rPr>
              <a:t> </a:t>
            </a:r>
          </a:p>
          <a:p>
            <a:pPr>
              <a:buFont typeface="Wingdings" panose="05000000000000000000" pitchFamily="2" charset="2"/>
              <a:buChar char="Ø"/>
            </a:pPr>
            <a:r>
              <a:rPr lang="en-US" dirty="0">
                <a:sym typeface="Wingdings" panose="05000000000000000000" pitchFamily="2" charset="2"/>
              </a:rPr>
              <a:t>Have questions? You can always call or email. </a:t>
            </a:r>
            <a:endParaRPr lang="en-US" dirty="0"/>
          </a:p>
        </p:txBody>
      </p:sp>
      <p:pic>
        <p:nvPicPr>
          <p:cNvPr id="7" name="Content Placeholder 6" descr="Rubber stamp saying approved. " title="Rubber Stamp"/>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1725" y="3088330"/>
            <a:ext cx="4718050" cy="2254553"/>
          </a:xfrm>
        </p:spPr>
      </p:pic>
    </p:spTree>
    <p:extLst>
      <p:ext uri="{BB962C8B-B14F-4D97-AF65-F5344CB8AC3E}">
        <p14:creationId xmlns:p14="http://schemas.microsoft.com/office/powerpoint/2010/main" val="21693023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6252</TotalTime>
  <Words>846</Words>
  <Application>Microsoft Office PowerPoint</Application>
  <PresentationFormat>Widescreen</PresentationFormat>
  <Paragraphs>70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Garamond</vt:lpstr>
      <vt:lpstr>Wingdings</vt:lpstr>
      <vt:lpstr>Organic</vt:lpstr>
      <vt:lpstr>Professional Development</vt:lpstr>
      <vt:lpstr>The PD Committee</vt:lpstr>
      <vt:lpstr>Applying for Funding</vt:lpstr>
      <vt:lpstr>Completing the Funding Application</vt:lpstr>
      <vt:lpstr>PowerPoint Presentation</vt:lpstr>
      <vt:lpstr>PowerPoint Presentation</vt:lpstr>
      <vt:lpstr>Processing</vt:lpstr>
      <vt:lpstr>Funding Review</vt:lpstr>
      <vt:lpstr>Approved for Funding</vt:lpstr>
      <vt:lpstr>The Travel Form</vt:lpstr>
      <vt:lpstr>PowerPoint Presentation</vt:lpstr>
      <vt:lpstr>PowerPoint Presentation</vt:lpstr>
      <vt:lpstr>When You’re Back</vt:lpstr>
      <vt:lpstr>PowerPoint Presentation</vt:lpstr>
      <vt:lpstr>PD Follow-Up Form</vt:lpstr>
      <vt:lpstr>Have Questions? </vt:lpstr>
      <vt:lpstr>Resources</vt:lpstr>
    </vt:vector>
  </TitlesOfParts>
  <Company>Mclennan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Development</dc:title>
  <dc:creator>Mikken Canham</dc:creator>
  <cp:lastModifiedBy>Phillip Esparza</cp:lastModifiedBy>
  <cp:revision>46</cp:revision>
  <dcterms:created xsi:type="dcterms:W3CDTF">2022-06-07T18:13:12Z</dcterms:created>
  <dcterms:modified xsi:type="dcterms:W3CDTF">2024-03-14T20:33:23Z</dcterms:modified>
</cp:coreProperties>
</file>